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8" r:id="rId3"/>
    <p:sldId id="265" r:id="rId4"/>
    <p:sldId id="270" r:id="rId5"/>
    <p:sldId id="268" r:id="rId6"/>
    <p:sldId id="267" r:id="rId7"/>
    <p:sldId id="269" r:id="rId8"/>
    <p:sldId id="262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陳惠茹" initials="陳惠茹" lastIdx="2" clrIdx="0">
    <p:extLst>
      <p:ext uri="{19B8F6BF-5375-455C-9EA6-DF929625EA0E}">
        <p15:presenceInfo xmlns:p15="http://schemas.microsoft.com/office/powerpoint/2012/main" userId="S-1-5-21-3925111604-1795850016-3369381555-13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7968"/>
    <a:srgbClr val="81B49A"/>
    <a:srgbClr val="F6BF9F"/>
    <a:srgbClr val="6D5A7A"/>
    <a:srgbClr val="CA6D54"/>
    <a:srgbClr val="3C405B"/>
    <a:srgbClr val="F3CC8E"/>
    <a:srgbClr val="79AB80"/>
    <a:srgbClr val="887868"/>
    <a:srgbClr val="639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5" autoAdjust="0"/>
    <p:restoredTop sz="94648" autoAdjust="0"/>
  </p:normalViewPr>
  <p:slideViewPr>
    <p:cSldViewPr snapToGrid="0">
      <p:cViewPr varScale="1">
        <p:scale>
          <a:sx n="112" d="100"/>
          <a:sy n="112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7E065BC-4A76-4A0E-8154-9523D06E4B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30C3AE-DEB7-4612-B5F5-CCEACDAF9F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C51D7-224F-4FAC-902E-44F4403C6D23}" type="datetimeFigureOut">
              <a:rPr lang="zh-TW" altLang="en-US" smtClean="0"/>
              <a:t>2022/8/22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B1A375-CA36-47C6-B54C-303334D890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E2862E-C47E-48F6-B5D1-19A3782DA8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C0AFE-A9E9-46C9-9A16-27FDB79676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551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53C0D-1F03-480E-A829-4DC40F223207}" type="datetimeFigureOut">
              <a:rPr lang="zh-TW" altLang="en-US" smtClean="0"/>
              <a:t>2022/8/22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5AB0F-3CF5-4995-9378-8FB3A286D7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036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5AB0F-3CF5-4995-9378-8FB3A286D7B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499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microsoft.com/office/2007/relationships/hdphoto" Target="../media/hdphoto4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162E7-15C9-494C-A0F1-EDF46BCED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82948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6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6633B9-3B15-43E9-8B2A-D3973818C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28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1A0C2C-2E2E-4C8F-9092-D0B2710157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B890C2D1-B4C4-2F78-E0FC-8E47936897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8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162E7-15C9-494C-A0F1-EDF46BCED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82948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6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6633B9-3B15-43E9-8B2A-D3973818C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28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1A0C2C-2E2E-4C8F-9092-D0B2710157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91" y="0"/>
            <a:ext cx="12189630" cy="685800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30B4154-E231-4C34-85F1-553AC3071F07}"/>
              </a:ext>
            </a:extLst>
          </p:cNvPr>
          <p:cNvSpPr txBox="1">
            <a:spLocks/>
          </p:cNvSpPr>
          <p:nvPr userDrawn="1"/>
        </p:nvSpPr>
        <p:spPr>
          <a:xfrm>
            <a:off x="11128784" y="6035689"/>
            <a:ext cx="626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8F63A3B-78C7-47BE-AE5E-E10140E04643}" type="slidenum">
              <a:rPr lang="en-US" sz="2400" smtClean="0">
                <a:solidFill>
                  <a:srgbClr val="897968"/>
                </a:solidFill>
              </a:rPr>
              <a:pPr algn="ctr"/>
              <a:t>‹#›</a:t>
            </a:fld>
            <a:endParaRPr lang="en-US" sz="2400" dirty="0">
              <a:solidFill>
                <a:srgbClr val="897968"/>
              </a:solidFill>
            </a:endParaRP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0CD18BD6-2E53-7A7A-DC0E-0BDB5C2C87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6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1DA4537E-D880-45D2-8BAB-0BF21FC73FAC}"/>
              </a:ext>
            </a:extLst>
          </p:cNvPr>
          <p:cNvSpPr txBox="1">
            <a:spLocks/>
          </p:cNvSpPr>
          <p:nvPr userDrawn="1"/>
        </p:nvSpPr>
        <p:spPr>
          <a:xfrm>
            <a:off x="11517541" y="6430491"/>
            <a:ext cx="6157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EFF2F0F-BE2E-4C5D-9ED2-5EB6D8185525}" type="slidenum">
              <a:rPr lang="zh-TW" altLang="en-US" smtClean="0">
                <a:solidFill>
                  <a:schemeClr val="tx1"/>
                </a:solidFill>
              </a:rPr>
              <a:pPr algn="l"/>
              <a:t>‹#›</a:t>
            </a:fld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06A5D6-CDD5-4CEB-939C-1EFBF33D07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EA51CFB-1ED8-40FB-AF06-B2B287C7931A}"/>
              </a:ext>
            </a:extLst>
          </p:cNvPr>
          <p:cNvSpPr txBox="1">
            <a:spLocks/>
          </p:cNvSpPr>
          <p:nvPr userDrawn="1"/>
        </p:nvSpPr>
        <p:spPr>
          <a:xfrm>
            <a:off x="11128784" y="6035689"/>
            <a:ext cx="626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8F63A3B-78C7-47BE-AE5E-E10140E04643}" type="slidenum">
              <a:rPr lang="en-US" sz="2400" smtClean="0">
                <a:solidFill>
                  <a:srgbClr val="897968"/>
                </a:solidFill>
              </a:rPr>
              <a:pPr algn="ctr"/>
              <a:t>‹#›</a:t>
            </a:fld>
            <a:endParaRPr lang="en-US" sz="2400" dirty="0">
              <a:solidFill>
                <a:srgbClr val="897968"/>
              </a:solidFill>
            </a:endParaRP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558E6CA2-BB01-318A-0CB1-B308E67734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028DC32-62EB-4DB0-817E-4D55F450A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42"/>
          <a:stretch/>
        </p:blipFill>
        <p:spPr>
          <a:xfrm>
            <a:off x="0" y="1045896"/>
            <a:ext cx="12189259" cy="4766208"/>
          </a:xfrm>
          <a:prstGeom prst="rect">
            <a:avLst/>
          </a:prstGeom>
        </p:spPr>
      </p:pic>
      <p:pic>
        <p:nvPicPr>
          <p:cNvPr id="2" name="圖片 1" descr="一張含有 文字 的圖片&#10;&#10;自動產生的描述">
            <a:extLst>
              <a:ext uri="{FF2B5EF4-FFF2-40B4-BE49-F238E27FC236}">
                <a16:creationId xmlns:a16="http://schemas.microsoft.com/office/drawing/2014/main" id="{2107B938-BF2A-3606-F195-564EE391B2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2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29874B0-BE5F-428A-9845-261EC4A7A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D5E8209-A68F-4247-A702-870B3DEDB89F}"/>
              </a:ext>
            </a:extLst>
          </p:cNvPr>
          <p:cNvSpPr txBox="1">
            <a:spLocks/>
          </p:cNvSpPr>
          <p:nvPr userDrawn="1"/>
        </p:nvSpPr>
        <p:spPr>
          <a:xfrm>
            <a:off x="11128784" y="6035689"/>
            <a:ext cx="626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8F63A3B-78C7-47BE-AE5E-E10140E04643}" type="slidenum">
              <a:rPr lang="en-US" sz="2400" smtClean="0">
                <a:solidFill>
                  <a:srgbClr val="897968"/>
                </a:solidFill>
              </a:rPr>
              <a:pPr algn="ctr"/>
              <a:t>‹#›</a:t>
            </a:fld>
            <a:endParaRPr lang="en-US" sz="2400" dirty="0">
              <a:solidFill>
                <a:srgbClr val="897968"/>
              </a:solidFill>
            </a:endParaRPr>
          </a:p>
        </p:txBody>
      </p:sp>
      <p:pic>
        <p:nvPicPr>
          <p:cNvPr id="2" name="圖片 1" descr="一張含有 文字 的圖片&#10;&#10;自動產生的描述">
            <a:extLst>
              <a:ext uri="{FF2B5EF4-FFF2-40B4-BE49-F238E27FC236}">
                <a16:creationId xmlns:a16="http://schemas.microsoft.com/office/drawing/2014/main" id="{16AF849D-4317-EC71-2791-71A30AA39A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6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4EA6F89-DCD2-4F93-B04C-27D6D423AA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83F2E5D-9879-48F7-88B7-B093CE5CCA34}"/>
              </a:ext>
            </a:extLst>
          </p:cNvPr>
          <p:cNvSpPr txBox="1">
            <a:spLocks/>
          </p:cNvSpPr>
          <p:nvPr userDrawn="1"/>
        </p:nvSpPr>
        <p:spPr>
          <a:xfrm>
            <a:off x="11128784" y="6035689"/>
            <a:ext cx="626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8F63A3B-78C7-47BE-AE5E-E10140E04643}" type="slidenum">
              <a:rPr lang="en-US" sz="2400" smtClean="0">
                <a:solidFill>
                  <a:srgbClr val="897968"/>
                </a:solidFill>
              </a:rPr>
              <a:pPr algn="ctr"/>
              <a:t>‹#›</a:t>
            </a:fld>
            <a:endParaRPr lang="en-US" sz="2400" dirty="0">
              <a:solidFill>
                <a:srgbClr val="897968"/>
              </a:solidFill>
            </a:endParaRPr>
          </a:p>
        </p:txBody>
      </p:sp>
      <p:pic>
        <p:nvPicPr>
          <p:cNvPr id="2" name="圖片 1" descr="一張含有 文字 的圖片&#10;&#10;自動產生的描述">
            <a:extLst>
              <a:ext uri="{FF2B5EF4-FFF2-40B4-BE49-F238E27FC236}">
                <a16:creationId xmlns:a16="http://schemas.microsoft.com/office/drawing/2014/main" id="{3228137B-1583-B017-0529-A488372103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8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C799E4E-4B26-4230-B62E-34BA9F941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42" y="332758"/>
            <a:ext cx="113854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B70998B-9F1F-4147-9F9D-34C931135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142" y="1793257"/>
            <a:ext cx="113854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2391BA3-2FD4-47E7-B087-3E0C235F7F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4142" y="627953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DB25B8F-A274-46B4-9DED-B840DAC30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442" y="627953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550DE8B-1895-4E61-A51F-E183CDBD2E02}"/>
              </a:ext>
            </a:extLst>
          </p:cNvPr>
          <p:cNvSpPr txBox="1">
            <a:spLocks/>
          </p:cNvSpPr>
          <p:nvPr userDrawn="1"/>
        </p:nvSpPr>
        <p:spPr>
          <a:xfrm>
            <a:off x="11128784" y="6035689"/>
            <a:ext cx="626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8F63A3B-78C7-47BE-AE5E-E10140E04643}" type="slidenum">
              <a:rPr lang="en-US" sz="2400" smtClean="0">
                <a:solidFill>
                  <a:srgbClr val="897968"/>
                </a:solidFill>
              </a:rPr>
              <a:pPr algn="ctr"/>
              <a:t>‹#›</a:t>
            </a:fld>
            <a:endParaRPr lang="en-US" sz="2400" dirty="0">
              <a:solidFill>
                <a:srgbClr val="897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90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4" r:id="rId4"/>
    <p:sldLayoutId id="2147483655" r:id="rId5"/>
    <p:sldLayoutId id="2147483657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2.svg"/><Relationship Id="rId7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1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0.wdp"/><Relationship Id="rId5" Type="http://schemas.microsoft.com/office/2007/relationships/hdphoto" Target="../media/hdphoto9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jp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jp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A58AB-0DD9-4BF2-887F-2826C38BB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0177" y="2321605"/>
            <a:ext cx="6338577" cy="1381715"/>
          </a:xfrm>
        </p:spPr>
        <p:txBody>
          <a:bodyPr>
            <a:noAutofit/>
          </a:bodyPr>
          <a:lstStyle/>
          <a:p>
            <a:r>
              <a:rPr lang="zh-TW" altLang="en-US" sz="6000" dirty="0">
                <a:solidFill>
                  <a:srgbClr val="89796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日式甜甜圈烘焙屋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F01DF8-4753-49DD-8AA5-E52297D2F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0540" y="3943350"/>
            <a:ext cx="7813580" cy="2121587"/>
          </a:xfrm>
        </p:spPr>
        <p:txBody>
          <a:bodyPr anchor="ctr">
            <a:normAutofit/>
          </a:bodyPr>
          <a:lstStyle/>
          <a:p>
            <a:r>
              <a:rPr lang="en" altLang="zh-TW" sz="2000" dirty="0">
                <a:solidFill>
                  <a:srgbClr val="89796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MEEF 26 </a:t>
            </a:r>
            <a:r>
              <a:rPr lang="zh-TW" altLang="en-US" sz="2000" dirty="0">
                <a:solidFill>
                  <a:srgbClr val="89796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台北前端班 第七組</a:t>
            </a:r>
            <a:endParaRPr lang="en-US" altLang="zh-TW" sz="2000" dirty="0">
              <a:solidFill>
                <a:srgbClr val="897968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游書豪、李秉翰、柳丞恩、劉郁貞、莊惟</a:t>
            </a:r>
            <a:endParaRPr lang="en-US" altLang="zh-TW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36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2022.08.24 </a:t>
            </a:r>
            <a:endParaRPr lang="zh-TW" altLang="en-US" sz="28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2120912D-9B01-451D-9D36-3E46B65EF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1603" y="4342929"/>
            <a:ext cx="2047152" cy="2047152"/>
          </a:xfrm>
          <a:prstGeom prst="rect">
            <a:avLst/>
          </a:prstGeom>
        </p:spPr>
      </p:pic>
      <p:pic>
        <p:nvPicPr>
          <p:cNvPr id="13" name="圖片 12" descr="一張含有 配件, 項鍊 的圖片&#10;&#10;自動產生的描述">
            <a:extLst>
              <a:ext uri="{FF2B5EF4-FFF2-40B4-BE49-F238E27FC236}">
                <a16:creationId xmlns:a16="http://schemas.microsoft.com/office/drawing/2014/main" id="{D8215DA5-4A14-AAC5-5085-654E6AC76E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14895" r="24569" b="12868"/>
          <a:stretch/>
        </p:blipFill>
        <p:spPr>
          <a:xfrm>
            <a:off x="-2500605" y="1269441"/>
            <a:ext cx="5001209" cy="5120640"/>
          </a:xfrm>
          <a:prstGeom prst="rect">
            <a:avLst/>
          </a:prstGeom>
        </p:spPr>
      </p:pic>
      <p:sp>
        <p:nvSpPr>
          <p:cNvPr id="4" name="圓角矩形 3">
            <a:extLst>
              <a:ext uri="{FF2B5EF4-FFF2-40B4-BE49-F238E27FC236}">
                <a16:creationId xmlns:a16="http://schemas.microsoft.com/office/drawing/2014/main" id="{10A2394B-3C6A-2FE7-EDFF-0512076E08C2}"/>
              </a:ext>
            </a:extLst>
          </p:cNvPr>
          <p:cNvSpPr/>
          <p:nvPr/>
        </p:nvSpPr>
        <p:spPr>
          <a:xfrm>
            <a:off x="3603450" y="1551112"/>
            <a:ext cx="4812030" cy="1042375"/>
          </a:xfrm>
          <a:prstGeom prst="roundRect">
            <a:avLst/>
          </a:prstGeom>
          <a:blipFill dpi="0" rotWithShape="1">
            <a:blip r:embed="rId6">
              <a:alphaModFix amt="49000"/>
            </a:blip>
            <a:srcRect/>
            <a:tile tx="2540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POCHI  Donut</a:t>
            </a:r>
            <a:endParaRPr kumimoji="1" lang="zh-TW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872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形 4">
            <a:extLst>
              <a:ext uri="{FF2B5EF4-FFF2-40B4-BE49-F238E27FC236}">
                <a16:creationId xmlns:a16="http://schemas.microsoft.com/office/drawing/2014/main" id="{C4A8500F-8D74-42C5-B779-7A53196E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303" y="1265128"/>
            <a:ext cx="5132223" cy="3887659"/>
          </a:xfrm>
          <a:prstGeom prst="rect">
            <a:avLst/>
          </a:prstGeom>
        </p:spPr>
      </p:pic>
      <p:pic>
        <p:nvPicPr>
          <p:cNvPr id="2" name="圖片 1" descr="一張含有 武器, 指節銅環, 剪刀 的圖片&#10;&#10;自動產生的描述">
            <a:extLst>
              <a:ext uri="{FF2B5EF4-FFF2-40B4-BE49-F238E27FC236}">
                <a16:creationId xmlns:a16="http://schemas.microsoft.com/office/drawing/2014/main" id="{44C46EC9-3C1A-0EFB-A066-B84ACD2CA5D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480" y="1752646"/>
            <a:ext cx="732944" cy="67508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8306F92E-6CCE-41CC-9E85-198CBD4979E8}"/>
              </a:ext>
            </a:extLst>
          </p:cNvPr>
          <p:cNvSpPr txBox="1"/>
          <p:nvPr/>
        </p:nvSpPr>
        <p:spPr>
          <a:xfrm>
            <a:off x="2225388" y="2816542"/>
            <a:ext cx="27516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solidFill>
                  <a:srgbClr val="8979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專題大綱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01539C4-2848-4918-B295-A8777BB5071C}"/>
              </a:ext>
            </a:extLst>
          </p:cNvPr>
          <p:cNvSpPr txBox="1"/>
          <p:nvPr/>
        </p:nvSpPr>
        <p:spPr>
          <a:xfrm>
            <a:off x="6695470" y="1842952"/>
            <a:ext cx="4026511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8AC659A-7404-4FFB-B782-DC36BA7E73C7}"/>
              </a:ext>
            </a:extLst>
          </p:cNvPr>
          <p:cNvSpPr txBox="1"/>
          <p:nvPr/>
        </p:nvSpPr>
        <p:spPr>
          <a:xfrm>
            <a:off x="7202013" y="3014120"/>
            <a:ext cx="4026511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F2EC1D6-F929-4892-80C3-F69F117865C3}"/>
              </a:ext>
            </a:extLst>
          </p:cNvPr>
          <p:cNvSpPr txBox="1"/>
          <p:nvPr/>
        </p:nvSpPr>
        <p:spPr>
          <a:xfrm>
            <a:off x="6870299" y="4185288"/>
            <a:ext cx="4026511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關鍵功能</a:t>
            </a:r>
          </a:p>
        </p:txBody>
      </p:sp>
      <p:pic>
        <p:nvPicPr>
          <p:cNvPr id="4" name="圖片 3" descr="一張含有 配件, 項鍊 的圖片&#10;&#10;自動產生的描述">
            <a:extLst>
              <a:ext uri="{FF2B5EF4-FFF2-40B4-BE49-F238E27FC236}">
                <a16:creationId xmlns:a16="http://schemas.microsoft.com/office/drawing/2014/main" id="{4A159026-1BA2-15DC-CF19-D3218336BE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14895" r="24569" b="12868"/>
          <a:stretch/>
        </p:blipFill>
        <p:spPr>
          <a:xfrm rot="10622710">
            <a:off x="-2500605" y="1265128"/>
            <a:ext cx="5001209" cy="5120640"/>
          </a:xfrm>
          <a:prstGeom prst="rect">
            <a:avLst/>
          </a:prstGeom>
        </p:spPr>
      </p:pic>
      <p:pic>
        <p:nvPicPr>
          <p:cNvPr id="3" name="圖片 2" descr="一張含有 武器, 指節銅環, 剪刀 的圖片&#10;&#10;自動產生的描述">
            <a:extLst>
              <a:ext uri="{FF2B5EF4-FFF2-40B4-BE49-F238E27FC236}">
                <a16:creationId xmlns:a16="http://schemas.microsoft.com/office/drawing/2014/main" id="{80660AB1-934F-F0FE-613F-E1BF25F2791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71" y="2968966"/>
            <a:ext cx="732944" cy="675081"/>
          </a:xfrm>
          <a:prstGeom prst="rect">
            <a:avLst/>
          </a:prstGeom>
        </p:spPr>
      </p:pic>
      <p:pic>
        <p:nvPicPr>
          <p:cNvPr id="6" name="圖片 5" descr="一張含有 武器, 指節銅環, 剪刀 的圖片&#10;&#10;自動產生的描述">
            <a:extLst>
              <a:ext uri="{FF2B5EF4-FFF2-40B4-BE49-F238E27FC236}">
                <a16:creationId xmlns:a16="http://schemas.microsoft.com/office/drawing/2014/main" id="{02A7CDA3-961F-88B2-0755-F6C6468364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20" y="4180722"/>
            <a:ext cx="732944" cy="67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1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0F209905-232F-449A-A424-627C2DA07448}"/>
              </a:ext>
            </a:extLst>
          </p:cNvPr>
          <p:cNvSpPr txBox="1"/>
          <p:nvPr/>
        </p:nvSpPr>
        <p:spPr>
          <a:xfrm>
            <a:off x="4618095" y="409244"/>
            <a:ext cx="29558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TW" altLang="en-US" sz="4000" b="1" dirty="0">
              <a:solidFill>
                <a:srgbClr val="887868"/>
              </a:solidFill>
            </a:endParaRPr>
          </a:p>
        </p:txBody>
      </p:sp>
      <p:pic>
        <p:nvPicPr>
          <p:cNvPr id="2" name="圖片 1" descr="一張含有 配件, 項鍊 的圖片&#10;&#10;自動產生的描述">
            <a:extLst>
              <a:ext uri="{FF2B5EF4-FFF2-40B4-BE49-F238E27FC236}">
                <a16:creationId xmlns:a16="http://schemas.microsoft.com/office/drawing/2014/main" id="{A87C1777-0CBE-7177-089B-F79D7D0EF4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14895" r="24569" b="12868"/>
          <a:stretch/>
        </p:blipFill>
        <p:spPr>
          <a:xfrm rot="18517279">
            <a:off x="4102599" y="4734118"/>
            <a:ext cx="4148690" cy="4247763"/>
          </a:xfrm>
          <a:prstGeom prst="rect">
            <a:avLst/>
          </a:prstGeom>
        </p:spPr>
      </p:pic>
      <p:pic>
        <p:nvPicPr>
          <p:cNvPr id="1026" name="Picture 2" descr="トンキニーズのイラスト（ナチュラル） | かわいいフリー素材集 いらすとや">
            <a:extLst>
              <a:ext uri="{FF2B5EF4-FFF2-40B4-BE49-F238E27FC236}">
                <a16:creationId xmlns:a16="http://schemas.microsoft.com/office/drawing/2014/main" id="{2BAFA123-5015-C0C0-AB09-81246822A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5" y="1703250"/>
            <a:ext cx="2394761" cy="239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焼きドーナツのイラスト | かわいいフリー素材集 いらすとや">
            <a:extLst>
              <a:ext uri="{FF2B5EF4-FFF2-40B4-BE49-F238E27FC236}">
                <a16:creationId xmlns:a16="http://schemas.microsoft.com/office/drawing/2014/main" id="{8DB34E0D-28F2-25D7-3B91-66397DE92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247" y="1825906"/>
            <a:ext cx="2481320" cy="214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算数・数学のマーク | かわいいフリー素材集 いらすとや">
            <a:extLst>
              <a:ext uri="{FF2B5EF4-FFF2-40B4-BE49-F238E27FC236}">
                <a16:creationId xmlns:a16="http://schemas.microsoft.com/office/drawing/2014/main" id="{0A392770-B479-14CA-B908-4D9E28259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7" y="2299285"/>
            <a:ext cx="1202690" cy="120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算数・数学のマーク | かわいいフリー素材集 いらすとや">
            <a:extLst>
              <a:ext uri="{FF2B5EF4-FFF2-40B4-BE49-F238E27FC236}">
                <a16:creationId xmlns:a16="http://schemas.microsoft.com/office/drawing/2014/main" id="{44EB8E3C-5801-0DAE-7339-8B1AC108B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821" y="2278295"/>
            <a:ext cx="1244670" cy="124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E74269E-CDD9-1286-4C31-B96104B0DE7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64" y="1876195"/>
            <a:ext cx="2048871" cy="2048871"/>
          </a:xfrm>
          <a:prstGeom prst="rect">
            <a:avLst/>
          </a:prstGeom>
        </p:spPr>
      </p:pic>
      <p:sp>
        <p:nvSpPr>
          <p:cNvPr id="10" name="圓角矩形 9">
            <a:extLst>
              <a:ext uri="{FF2B5EF4-FFF2-40B4-BE49-F238E27FC236}">
                <a16:creationId xmlns:a16="http://schemas.microsoft.com/office/drawing/2014/main" id="{1F3F68E7-013E-8130-1B1E-5A8E2C587CAE}"/>
              </a:ext>
            </a:extLst>
          </p:cNvPr>
          <p:cNvSpPr/>
          <p:nvPr/>
        </p:nvSpPr>
        <p:spPr>
          <a:xfrm>
            <a:off x="1176379" y="4088063"/>
            <a:ext cx="1868448" cy="553996"/>
          </a:xfrm>
          <a:prstGeom prst="roundRect">
            <a:avLst/>
          </a:prstGeom>
          <a:solidFill>
            <a:srgbClr val="81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5CE0B16-7D33-4DEC-5723-E196FF8D1BC0}"/>
              </a:ext>
            </a:extLst>
          </p:cNvPr>
          <p:cNvSpPr txBox="1"/>
          <p:nvPr/>
        </p:nvSpPr>
        <p:spPr>
          <a:xfrm>
            <a:off x="1222396" y="4165006"/>
            <a:ext cx="17391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位愛貓人士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CE46457C-3037-DFCB-614E-52F2C293153F}"/>
              </a:ext>
            </a:extLst>
          </p:cNvPr>
          <p:cNvSpPr/>
          <p:nvPr/>
        </p:nvSpPr>
        <p:spPr>
          <a:xfrm>
            <a:off x="5163313" y="4088063"/>
            <a:ext cx="1888234" cy="55399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F74A168-4477-0F17-5D47-C7DFE4198A7A}"/>
              </a:ext>
            </a:extLst>
          </p:cNvPr>
          <p:cNvSpPr txBox="1"/>
          <p:nvPr/>
        </p:nvSpPr>
        <p:spPr>
          <a:xfrm>
            <a:off x="5228644" y="4165006"/>
            <a:ext cx="1757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甜點愛好者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29A0E268-F53C-2A12-3A7E-2EF5F2DEE27D}"/>
              </a:ext>
            </a:extLst>
          </p:cNvPr>
          <p:cNvSpPr/>
          <p:nvPr/>
        </p:nvSpPr>
        <p:spPr>
          <a:xfrm>
            <a:off x="9502180" y="4088063"/>
            <a:ext cx="1330038" cy="553996"/>
          </a:xfrm>
          <a:prstGeom prst="roundRect">
            <a:avLst/>
          </a:prstGeom>
          <a:solidFill>
            <a:srgbClr val="897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03C8B91-F42B-5302-AA0D-6878D50D128B}"/>
              </a:ext>
            </a:extLst>
          </p:cNvPr>
          <p:cNvSpPr txBox="1"/>
          <p:nvPr/>
        </p:nvSpPr>
        <p:spPr>
          <a:xfrm>
            <a:off x="9548198" y="4165006"/>
            <a:ext cx="12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品牌創立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7004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5" grpId="0"/>
      <p:bldP spid="16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0F209905-232F-449A-A424-627C2DA07448}"/>
              </a:ext>
            </a:extLst>
          </p:cNvPr>
          <p:cNvSpPr txBox="1"/>
          <p:nvPr/>
        </p:nvSpPr>
        <p:spPr>
          <a:xfrm>
            <a:off x="4618095" y="409244"/>
            <a:ext cx="29558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TW" altLang="en-US" sz="4000" b="1" dirty="0">
              <a:solidFill>
                <a:srgbClr val="887868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A04C1B7-4728-46F7-9AC0-818FE9249E55}"/>
              </a:ext>
            </a:extLst>
          </p:cNvPr>
          <p:cNvSpPr txBox="1"/>
          <p:nvPr/>
        </p:nvSpPr>
        <p:spPr>
          <a:xfrm>
            <a:off x="3162564" y="1990415"/>
            <a:ext cx="3542357" cy="2180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endParaRPr lang="en-US" altLang="zh-TW" sz="3200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7850"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落實動物保護意識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7850"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打造多元個性商品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7850"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創照話題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BC872BF-3040-76A1-64D4-1B57D4BA037E}"/>
              </a:ext>
            </a:extLst>
          </p:cNvPr>
          <p:cNvSpPr txBox="1"/>
          <p:nvPr/>
        </p:nvSpPr>
        <p:spPr>
          <a:xfrm>
            <a:off x="7573906" y="2634227"/>
            <a:ext cx="416384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人小組完成前後端分離網站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完整的功能規劃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健全的團隊溝通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 descr="一張含有 配件, 項鍊 的圖片&#10;&#10;自動產生的描述">
            <a:extLst>
              <a:ext uri="{FF2B5EF4-FFF2-40B4-BE49-F238E27FC236}">
                <a16:creationId xmlns:a16="http://schemas.microsoft.com/office/drawing/2014/main" id="{A87C1777-0CBE-7177-089B-F79D7D0EF4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14895" r="24569" b="12868"/>
          <a:stretch/>
        </p:blipFill>
        <p:spPr>
          <a:xfrm rot="6602426">
            <a:off x="4102599" y="4734118"/>
            <a:ext cx="4148690" cy="424776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CAF8188-9FB2-9533-2F9D-5971BA2459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9" y="1982084"/>
            <a:ext cx="2440383" cy="2440383"/>
          </a:xfrm>
          <a:prstGeom prst="rect">
            <a:avLst/>
          </a:prstGeom>
        </p:spPr>
      </p:pic>
      <p:pic>
        <p:nvPicPr>
          <p:cNvPr id="8" name="圖片 7" descr="一張含有 武器, 指節銅環, 剪刀 的圖片&#10;&#10;自動產生的描述">
            <a:extLst>
              <a:ext uri="{FF2B5EF4-FFF2-40B4-BE49-F238E27FC236}">
                <a16:creationId xmlns:a16="http://schemas.microsoft.com/office/drawing/2014/main" id="{FBC27ADE-1516-DB95-6CB3-5317F0880B2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64" y="2610445"/>
            <a:ext cx="546268" cy="503142"/>
          </a:xfrm>
          <a:prstGeom prst="rect">
            <a:avLst/>
          </a:prstGeom>
        </p:spPr>
      </p:pic>
      <p:pic>
        <p:nvPicPr>
          <p:cNvPr id="9" name="圖片 8" descr="一張含有 武器, 指節銅環, 剪刀 的圖片&#10;&#10;自動產生的描述">
            <a:extLst>
              <a:ext uri="{FF2B5EF4-FFF2-40B4-BE49-F238E27FC236}">
                <a16:creationId xmlns:a16="http://schemas.microsoft.com/office/drawing/2014/main" id="{8F36CD22-7DEE-1540-F5F6-02EF373795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64" y="3124795"/>
            <a:ext cx="546268" cy="503142"/>
          </a:xfrm>
          <a:prstGeom prst="rect">
            <a:avLst/>
          </a:prstGeom>
        </p:spPr>
      </p:pic>
      <p:pic>
        <p:nvPicPr>
          <p:cNvPr id="10" name="圖片 9" descr="一張含有 武器, 指節銅環, 剪刀 的圖片&#10;&#10;自動產生的描述">
            <a:extLst>
              <a:ext uri="{FF2B5EF4-FFF2-40B4-BE49-F238E27FC236}">
                <a16:creationId xmlns:a16="http://schemas.microsoft.com/office/drawing/2014/main" id="{B89762A9-BDF6-1A21-BF36-84CBCEB8F6D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94" y="3684865"/>
            <a:ext cx="546268" cy="503142"/>
          </a:xfrm>
          <a:prstGeom prst="rect">
            <a:avLst/>
          </a:prstGeom>
        </p:spPr>
      </p:pic>
      <p:sp>
        <p:nvSpPr>
          <p:cNvPr id="15" name="圓角矩形 14">
            <a:extLst>
              <a:ext uri="{FF2B5EF4-FFF2-40B4-BE49-F238E27FC236}">
                <a16:creationId xmlns:a16="http://schemas.microsoft.com/office/drawing/2014/main" id="{EF9DC90A-C302-0D3A-7FAC-75E247B23CD7}"/>
              </a:ext>
            </a:extLst>
          </p:cNvPr>
          <p:cNvSpPr/>
          <p:nvPr/>
        </p:nvSpPr>
        <p:spPr>
          <a:xfrm>
            <a:off x="3228808" y="1888592"/>
            <a:ext cx="1556695" cy="553996"/>
          </a:xfrm>
          <a:prstGeom prst="roundRect">
            <a:avLst/>
          </a:prstGeom>
          <a:solidFill>
            <a:srgbClr val="897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7E99253-8DAB-213C-C631-9B790C909D40}"/>
              </a:ext>
            </a:extLst>
          </p:cNvPr>
          <p:cNvSpPr txBox="1"/>
          <p:nvPr/>
        </p:nvSpPr>
        <p:spPr>
          <a:xfrm>
            <a:off x="3228808" y="1934758"/>
            <a:ext cx="15566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品牌理念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CCD4C676-F980-5290-452F-F963D30664F2}"/>
              </a:ext>
            </a:extLst>
          </p:cNvPr>
          <p:cNvSpPr/>
          <p:nvPr/>
        </p:nvSpPr>
        <p:spPr>
          <a:xfrm>
            <a:off x="7573906" y="1866271"/>
            <a:ext cx="1555200" cy="558000"/>
          </a:xfrm>
          <a:prstGeom prst="roundRect">
            <a:avLst/>
          </a:prstGeom>
          <a:solidFill>
            <a:srgbClr val="3C4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64A7CF2-99C8-B25A-1CEA-F081BE3AF581}"/>
              </a:ext>
            </a:extLst>
          </p:cNvPr>
          <p:cNvSpPr txBox="1"/>
          <p:nvPr/>
        </p:nvSpPr>
        <p:spPr>
          <a:xfrm>
            <a:off x="7633896" y="1914439"/>
            <a:ext cx="14352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本組特色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175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0F209905-232F-449A-A424-627C2DA07448}"/>
              </a:ext>
            </a:extLst>
          </p:cNvPr>
          <p:cNvSpPr txBox="1"/>
          <p:nvPr/>
        </p:nvSpPr>
        <p:spPr>
          <a:xfrm>
            <a:off x="3591099" y="409244"/>
            <a:ext cx="50098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88786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市場分析</a:t>
            </a:r>
          </a:p>
        </p:txBody>
      </p:sp>
      <p:pic>
        <p:nvPicPr>
          <p:cNvPr id="5" name="圖片 4" descr="一張含有 配件, 項鍊 的圖片&#10;&#10;自動產生的描述">
            <a:extLst>
              <a:ext uri="{FF2B5EF4-FFF2-40B4-BE49-F238E27FC236}">
                <a16:creationId xmlns:a16="http://schemas.microsoft.com/office/drawing/2014/main" id="{59149036-6B7C-1A88-1CF3-BF840A6991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14895" r="24569" b="12868"/>
          <a:stretch/>
        </p:blipFill>
        <p:spPr>
          <a:xfrm rot="17050847">
            <a:off x="4102599" y="4734118"/>
            <a:ext cx="4148690" cy="4247763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21158C2F-4BEC-529D-40F2-F30425897FF0}"/>
              </a:ext>
            </a:extLst>
          </p:cNvPr>
          <p:cNvGrpSpPr/>
          <p:nvPr/>
        </p:nvGrpSpPr>
        <p:grpSpPr>
          <a:xfrm>
            <a:off x="677517" y="2100747"/>
            <a:ext cx="4052455" cy="133202"/>
            <a:chOff x="0" y="913731"/>
            <a:chExt cx="9360000" cy="11430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9BC0174-00E3-AF1A-BA17-7138C321DA46}"/>
                </a:ext>
              </a:extLst>
            </p:cNvPr>
            <p:cNvSpPr/>
            <p:nvPr/>
          </p:nvSpPr>
          <p:spPr>
            <a:xfrm>
              <a:off x="0" y="913731"/>
              <a:ext cx="4680000" cy="114300"/>
            </a:xfrm>
            <a:prstGeom prst="rect">
              <a:avLst/>
            </a:prstGeom>
            <a:solidFill>
              <a:srgbClr val="AEC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05F5446-132D-E6E0-993B-C22FBBFCE63C}"/>
                </a:ext>
              </a:extLst>
            </p:cNvPr>
            <p:cNvSpPr/>
            <p:nvPr/>
          </p:nvSpPr>
          <p:spPr>
            <a:xfrm>
              <a:off x="4680000" y="913731"/>
              <a:ext cx="4680000" cy="114300"/>
            </a:xfrm>
            <a:prstGeom prst="rect">
              <a:avLst/>
            </a:prstGeom>
            <a:solidFill>
              <a:srgbClr val="897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6699A51-FC9D-A67A-D0F7-59549CBCA0F1}"/>
              </a:ext>
            </a:extLst>
          </p:cNvPr>
          <p:cNvSpPr txBox="1"/>
          <p:nvPr/>
        </p:nvSpPr>
        <p:spPr>
          <a:xfrm>
            <a:off x="1524723" y="1466779"/>
            <a:ext cx="23580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3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目標族群</a:t>
            </a:r>
            <a:endParaRPr lang="en-US" altLang="zh-TW" sz="28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D554992-B258-523D-F89B-DF1D8729E36A}"/>
              </a:ext>
            </a:extLst>
          </p:cNvPr>
          <p:cNvSpPr txBox="1"/>
          <p:nvPr/>
        </p:nvSpPr>
        <p:spPr>
          <a:xfrm>
            <a:off x="619686" y="2402797"/>
            <a:ext cx="30971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zh-TW" altLang="en-US" sz="24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愛貓人士 </a:t>
            </a: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AGE 20~25</a:t>
            </a:r>
            <a:endParaRPr lang="en-US" altLang="zh-TW" sz="2000" b="1" dirty="0">
              <a:solidFill>
                <a:schemeClr val="accent6">
                  <a:lumMod val="60000"/>
                  <a:lumOff val="4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C1FABE2-BDD2-40FD-2BC2-106DE986D9DE}"/>
              </a:ext>
            </a:extLst>
          </p:cNvPr>
          <p:cNvSpPr txBox="1"/>
          <p:nvPr/>
        </p:nvSpPr>
        <p:spPr>
          <a:xfrm>
            <a:off x="636312" y="2884935"/>
            <a:ext cx="45473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社會新鮮人、經濟能力、關注社會議題</a:t>
            </a:r>
            <a:endParaRPr lang="en-US" altLang="zh-TW" dirty="0">
              <a:solidFill>
                <a:schemeClr val="accent6">
                  <a:lumMod val="60000"/>
                  <a:lumOff val="4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215C30D-DB37-ECF7-F7F5-1CBEBCA52305}"/>
              </a:ext>
            </a:extLst>
          </p:cNvPr>
          <p:cNvSpPr txBox="1"/>
          <p:nvPr/>
        </p:nvSpPr>
        <p:spPr>
          <a:xfrm>
            <a:off x="619686" y="4173982"/>
            <a:ext cx="30971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zh-TW" altLang="en-US" sz="24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上班族     </a:t>
            </a: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AGE 25~40</a:t>
            </a:r>
            <a:endParaRPr lang="en-US" altLang="zh-TW" sz="2000" b="1" dirty="0">
              <a:solidFill>
                <a:schemeClr val="accent6">
                  <a:lumMod val="60000"/>
                  <a:lumOff val="4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AFCE478-17FE-7DB9-E31B-A2AF10092ABA}"/>
              </a:ext>
            </a:extLst>
          </p:cNvPr>
          <p:cNvSpPr txBox="1"/>
          <p:nvPr/>
        </p:nvSpPr>
        <p:spPr>
          <a:xfrm>
            <a:off x="636312" y="4656120"/>
            <a:ext cx="3499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工作舒壓、下午茶、同事話題</a:t>
            </a:r>
            <a:endParaRPr lang="en-US" altLang="zh-TW" dirty="0">
              <a:solidFill>
                <a:schemeClr val="accent6">
                  <a:lumMod val="60000"/>
                  <a:lumOff val="4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26" name="Picture 2" descr="集合している人たちのイラスト（学生）">
            <a:extLst>
              <a:ext uri="{FF2B5EF4-FFF2-40B4-BE49-F238E27FC236}">
                <a16:creationId xmlns:a16="http://schemas.microsoft.com/office/drawing/2014/main" id="{CE486C97-907D-004B-26E8-9F96174C8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165" y="3165613"/>
            <a:ext cx="1566162" cy="14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28D32A-3E5D-4380-98E3-DDD36DAC2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933" y="5202354"/>
            <a:ext cx="1478909" cy="128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圖片 44" descr="一張含有 貓, 室內, 牆, 坐 的圖片&#10;&#10;自動產生的描述">
            <a:extLst>
              <a:ext uri="{FF2B5EF4-FFF2-40B4-BE49-F238E27FC236}">
                <a16:creationId xmlns:a16="http://schemas.microsoft.com/office/drawing/2014/main" id="{D0F96DD6-D248-DA74-F4F8-7E8FF7ABFE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0" b="21780"/>
          <a:stretch/>
        </p:blipFill>
        <p:spPr>
          <a:xfrm>
            <a:off x="720857" y="5164156"/>
            <a:ext cx="1431472" cy="1431472"/>
          </a:xfrm>
          <a:prstGeom prst="ellipse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15F18F2-F2B8-805B-5674-838370817B90}"/>
              </a:ext>
            </a:extLst>
          </p:cNvPr>
          <p:cNvSpPr txBox="1"/>
          <p:nvPr/>
        </p:nvSpPr>
        <p:spPr>
          <a:xfrm>
            <a:off x="9677448" y="3115445"/>
            <a:ext cx="2358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明確的品牌定位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D9B5A7A-1E29-06A7-0089-B402E657C81E}"/>
              </a:ext>
            </a:extLst>
          </p:cNvPr>
          <p:cNvSpPr txBox="1"/>
          <p:nvPr/>
        </p:nvSpPr>
        <p:spPr>
          <a:xfrm>
            <a:off x="7553803" y="3746738"/>
            <a:ext cx="2092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簡約的網頁設計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2B54054-2735-BD1A-5B31-5A9C8922AD47}"/>
              </a:ext>
            </a:extLst>
          </p:cNvPr>
          <p:cNvSpPr txBox="1"/>
          <p:nvPr/>
        </p:nvSpPr>
        <p:spPr>
          <a:xfrm>
            <a:off x="7726948" y="5098782"/>
            <a:ext cx="1708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電商選購平台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0804C57-8309-480F-B0C8-F9EBE5C7ADA7}"/>
              </a:ext>
            </a:extLst>
          </p:cNvPr>
          <p:cNvSpPr txBox="1"/>
          <p:nvPr/>
        </p:nvSpPr>
        <p:spPr>
          <a:xfrm>
            <a:off x="9864345" y="4459409"/>
            <a:ext cx="1961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完善的會員功能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E2D09BC-4F29-3C6D-A969-981E805D1077}"/>
              </a:ext>
            </a:extLst>
          </p:cNvPr>
          <p:cNvSpPr txBox="1"/>
          <p:nvPr/>
        </p:nvSpPr>
        <p:spPr>
          <a:xfrm>
            <a:off x="9778378" y="5762950"/>
            <a:ext cx="2092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銷售數據統計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C0564B00-59EE-4B53-433F-683700CFEB9F}"/>
              </a:ext>
            </a:extLst>
          </p:cNvPr>
          <p:cNvSpPr/>
          <p:nvPr/>
        </p:nvSpPr>
        <p:spPr>
          <a:xfrm>
            <a:off x="10180228" y="3876230"/>
            <a:ext cx="1330038" cy="553996"/>
          </a:xfrm>
          <a:prstGeom prst="roundRect">
            <a:avLst/>
          </a:prstGeom>
          <a:solidFill>
            <a:srgbClr val="CA6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5C71666-7D02-3D1C-7979-CE2BE25211BE}"/>
              </a:ext>
            </a:extLst>
          </p:cNvPr>
          <p:cNvSpPr txBox="1"/>
          <p:nvPr/>
        </p:nvSpPr>
        <p:spPr>
          <a:xfrm>
            <a:off x="10226246" y="3949446"/>
            <a:ext cx="12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帳號管理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4CF91941-6733-7970-458F-88CCF86D19B4}"/>
              </a:ext>
            </a:extLst>
          </p:cNvPr>
          <p:cNvSpPr/>
          <p:nvPr/>
        </p:nvSpPr>
        <p:spPr>
          <a:xfrm>
            <a:off x="10191451" y="2551410"/>
            <a:ext cx="1330038" cy="55399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409326A-E104-2951-D639-F100027F0D49}"/>
              </a:ext>
            </a:extLst>
          </p:cNvPr>
          <p:cNvSpPr txBox="1"/>
          <p:nvPr/>
        </p:nvSpPr>
        <p:spPr>
          <a:xfrm>
            <a:off x="10237469" y="2624626"/>
            <a:ext cx="12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主題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5D6B904D-2B08-6B61-8609-4D30511ABF4B}"/>
              </a:ext>
            </a:extLst>
          </p:cNvPr>
          <p:cNvSpPr/>
          <p:nvPr/>
        </p:nvSpPr>
        <p:spPr>
          <a:xfrm>
            <a:off x="7934803" y="3168144"/>
            <a:ext cx="1330038" cy="553996"/>
          </a:xfrm>
          <a:prstGeom prst="roundRect">
            <a:avLst/>
          </a:prstGeom>
          <a:solidFill>
            <a:srgbClr val="81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4C61B7E-4697-4488-DF2F-8280A162F4D0}"/>
              </a:ext>
            </a:extLst>
          </p:cNvPr>
          <p:cNvSpPr txBox="1"/>
          <p:nvPr/>
        </p:nvSpPr>
        <p:spPr>
          <a:xfrm>
            <a:off x="7980821" y="3241360"/>
            <a:ext cx="12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UI </a:t>
            </a: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C2A00881-B791-7579-FDFB-4024436CD6BC}"/>
              </a:ext>
            </a:extLst>
          </p:cNvPr>
          <p:cNvSpPr/>
          <p:nvPr/>
        </p:nvSpPr>
        <p:spPr>
          <a:xfrm>
            <a:off x="7916162" y="4522625"/>
            <a:ext cx="1330038" cy="553996"/>
          </a:xfrm>
          <a:prstGeom prst="roundRect">
            <a:avLst/>
          </a:prstGeom>
          <a:solidFill>
            <a:srgbClr val="3C4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6698FB7-E50A-E31C-9C00-462034F896DC}"/>
              </a:ext>
            </a:extLst>
          </p:cNvPr>
          <p:cNvSpPr txBox="1"/>
          <p:nvPr/>
        </p:nvSpPr>
        <p:spPr>
          <a:xfrm>
            <a:off x="7962180" y="4595841"/>
            <a:ext cx="12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UX </a:t>
            </a: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體驗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0" name="圓角矩形 49">
            <a:extLst>
              <a:ext uri="{FF2B5EF4-FFF2-40B4-BE49-F238E27FC236}">
                <a16:creationId xmlns:a16="http://schemas.microsoft.com/office/drawing/2014/main" id="{411BA991-B4AE-4741-F866-9CCBEACE3C7F}"/>
              </a:ext>
            </a:extLst>
          </p:cNvPr>
          <p:cNvSpPr/>
          <p:nvPr/>
        </p:nvSpPr>
        <p:spPr>
          <a:xfrm>
            <a:off x="10159378" y="5185613"/>
            <a:ext cx="1330038" cy="553996"/>
          </a:xfrm>
          <a:prstGeom prst="roundRect">
            <a:avLst/>
          </a:prstGeom>
          <a:solidFill>
            <a:srgbClr val="6D5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5A5E16-9046-E27F-972D-A4E4FEF9B49A}"/>
              </a:ext>
            </a:extLst>
          </p:cNvPr>
          <p:cNvSpPr txBox="1"/>
          <p:nvPr/>
        </p:nvSpPr>
        <p:spPr>
          <a:xfrm>
            <a:off x="10205396" y="5258829"/>
            <a:ext cx="12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分析統計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F884591D-40E9-A04E-6636-7BBA764194F8}"/>
              </a:ext>
            </a:extLst>
          </p:cNvPr>
          <p:cNvGrpSpPr/>
          <p:nvPr/>
        </p:nvGrpSpPr>
        <p:grpSpPr>
          <a:xfrm>
            <a:off x="7686345" y="2042524"/>
            <a:ext cx="4052455" cy="133202"/>
            <a:chOff x="0" y="913731"/>
            <a:chExt cx="9360000" cy="114300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9D970C5-2115-41D4-E676-58515B876CB1}"/>
                </a:ext>
              </a:extLst>
            </p:cNvPr>
            <p:cNvSpPr/>
            <p:nvPr/>
          </p:nvSpPr>
          <p:spPr>
            <a:xfrm>
              <a:off x="0" y="913731"/>
              <a:ext cx="4680000" cy="114300"/>
            </a:xfrm>
            <a:prstGeom prst="rect">
              <a:avLst/>
            </a:prstGeom>
            <a:solidFill>
              <a:srgbClr val="AEC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CA5A7B7-E620-8655-6C70-2AA541057FAA}"/>
                </a:ext>
              </a:extLst>
            </p:cNvPr>
            <p:cNvSpPr/>
            <p:nvPr/>
          </p:nvSpPr>
          <p:spPr>
            <a:xfrm>
              <a:off x="4680000" y="913731"/>
              <a:ext cx="4680000" cy="114300"/>
            </a:xfrm>
            <a:prstGeom prst="rect">
              <a:avLst/>
            </a:prstGeom>
            <a:solidFill>
              <a:srgbClr val="897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4F0F77F-01E4-4CAF-42E6-4F5B076F6D15}"/>
              </a:ext>
            </a:extLst>
          </p:cNvPr>
          <p:cNvSpPr txBox="1"/>
          <p:nvPr/>
        </p:nvSpPr>
        <p:spPr>
          <a:xfrm>
            <a:off x="8533551" y="1408556"/>
            <a:ext cx="23580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altLang="zh-TW" sz="3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 </a:t>
            </a:r>
            <a:r>
              <a:rPr lang="zh-TW" altLang="en-US" sz="3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大趨勢</a:t>
            </a:r>
            <a:endParaRPr lang="en-US" altLang="zh-TW" sz="28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6" name="圖片 55" descr="一張含有 甜甜圈, 一半, 黑暗 的圖片&#10;&#10;自動產生的描述">
            <a:extLst>
              <a:ext uri="{FF2B5EF4-FFF2-40B4-BE49-F238E27FC236}">
                <a16:creationId xmlns:a16="http://schemas.microsoft.com/office/drawing/2014/main" id="{25EBA798-F427-A44F-1AF4-0ED51A8DCB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61" y="3191763"/>
            <a:ext cx="561228" cy="561228"/>
          </a:xfrm>
          <a:prstGeom prst="rect">
            <a:avLst/>
          </a:prstGeom>
        </p:spPr>
      </p:pic>
      <p:pic>
        <p:nvPicPr>
          <p:cNvPr id="57" name="圖片 56" descr="一張含有 建築物, 甜甜圈 的圖片&#10;&#10;自動產生的描述">
            <a:extLst>
              <a:ext uri="{FF2B5EF4-FFF2-40B4-BE49-F238E27FC236}">
                <a16:creationId xmlns:a16="http://schemas.microsoft.com/office/drawing/2014/main" id="{221844BD-3B03-D05D-154F-28346D2E1E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059" y="2527463"/>
            <a:ext cx="631074" cy="608285"/>
          </a:xfrm>
          <a:prstGeom prst="rect">
            <a:avLst/>
          </a:prstGeom>
        </p:spPr>
      </p:pic>
      <p:pic>
        <p:nvPicPr>
          <p:cNvPr id="58" name="圖片 57" descr="一張含有 黑暗 的圖片&#10;&#10;自動產生的描述">
            <a:extLst>
              <a:ext uri="{FF2B5EF4-FFF2-40B4-BE49-F238E27FC236}">
                <a16:creationId xmlns:a16="http://schemas.microsoft.com/office/drawing/2014/main" id="{EDD0416B-E1BC-9D17-4AB4-E6C7F1747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672" y="5137931"/>
            <a:ext cx="650956" cy="624616"/>
          </a:xfrm>
          <a:prstGeom prst="rect">
            <a:avLst/>
          </a:prstGeom>
        </p:spPr>
      </p:pic>
      <p:pic>
        <p:nvPicPr>
          <p:cNvPr id="59" name="圖片 58" descr="一張含有 甜甜圈, 粉紅色, 裝飾 的圖片&#10;&#10;自動產生的描述">
            <a:extLst>
              <a:ext uri="{FF2B5EF4-FFF2-40B4-BE49-F238E27FC236}">
                <a16:creationId xmlns:a16="http://schemas.microsoft.com/office/drawing/2014/main" id="{08BB705F-FD65-36D0-2DB1-F82EC49094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163" y="4520999"/>
            <a:ext cx="559602" cy="559602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98116E60-3EAF-2F99-54D4-C37F04B43A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059" y="3834500"/>
            <a:ext cx="660239" cy="64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8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配件, 項鍊 的圖片&#10;&#10;自動產生的描述">
            <a:extLst>
              <a:ext uri="{FF2B5EF4-FFF2-40B4-BE49-F238E27FC236}">
                <a16:creationId xmlns:a16="http://schemas.microsoft.com/office/drawing/2014/main" id="{B22837AC-014C-D337-DD75-9F562D5EB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14895" r="24569" b="12868"/>
          <a:stretch/>
        </p:blipFill>
        <p:spPr>
          <a:xfrm rot="3343110">
            <a:off x="4102599" y="4734118"/>
            <a:ext cx="4148690" cy="424776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F209905-232F-449A-A424-627C2DA07448}"/>
              </a:ext>
            </a:extLst>
          </p:cNvPr>
          <p:cNvSpPr txBox="1"/>
          <p:nvPr/>
        </p:nvSpPr>
        <p:spPr>
          <a:xfrm>
            <a:off x="3591099" y="409244"/>
            <a:ext cx="50098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0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40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大關鍵功能</a:t>
            </a:r>
            <a:endParaRPr lang="zh-TW" altLang="en-US" sz="4000" b="1" dirty="0">
              <a:solidFill>
                <a:srgbClr val="887868"/>
              </a:solidFill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57CBCBD6-4A67-A09C-D2EB-5E0A916DC7A0}"/>
              </a:ext>
            </a:extLst>
          </p:cNvPr>
          <p:cNvSpPr/>
          <p:nvPr/>
        </p:nvSpPr>
        <p:spPr>
          <a:xfrm>
            <a:off x="7470122" y="1353292"/>
            <a:ext cx="2132669" cy="5236952"/>
          </a:xfrm>
          <a:prstGeom prst="roundRect">
            <a:avLst/>
          </a:prstGeom>
          <a:solidFill>
            <a:srgbClr val="CA6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F07B50E-3220-A530-194B-EE1935808D38}"/>
              </a:ext>
            </a:extLst>
          </p:cNvPr>
          <p:cNvSpPr txBox="1"/>
          <p:nvPr/>
        </p:nvSpPr>
        <p:spPr>
          <a:xfrm>
            <a:off x="7770023" y="4262823"/>
            <a:ext cx="15594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重視體驗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購物車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F32FFF7-1B68-4D4C-05ED-48ECAAE7C036}"/>
              </a:ext>
            </a:extLst>
          </p:cNvPr>
          <p:cNvSpPr/>
          <p:nvPr/>
        </p:nvSpPr>
        <p:spPr>
          <a:xfrm>
            <a:off x="249385" y="1353292"/>
            <a:ext cx="2133391" cy="52369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0142B18-193B-18AA-65E8-21E2A38F3141}"/>
              </a:ext>
            </a:extLst>
          </p:cNvPr>
          <p:cNvSpPr txBox="1"/>
          <p:nvPr/>
        </p:nvSpPr>
        <p:spPr>
          <a:xfrm>
            <a:off x="223633" y="4262823"/>
            <a:ext cx="21848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互動多元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首頁</a:t>
            </a:r>
            <a:r>
              <a:rPr lang="en-US" altLang="zh-TW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關於我們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84908973-A07B-7512-59F8-0689C09666FE}"/>
              </a:ext>
            </a:extLst>
          </p:cNvPr>
          <p:cNvSpPr/>
          <p:nvPr/>
        </p:nvSpPr>
        <p:spPr>
          <a:xfrm>
            <a:off x="2590956" y="1351209"/>
            <a:ext cx="2231403" cy="5239034"/>
          </a:xfrm>
          <a:prstGeom prst="roundRect">
            <a:avLst/>
          </a:prstGeom>
          <a:solidFill>
            <a:srgbClr val="81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975465B-BAA0-51ED-5A6F-78CAD6EB8277}"/>
              </a:ext>
            </a:extLst>
          </p:cNvPr>
          <p:cNvSpPr txBox="1"/>
          <p:nvPr/>
        </p:nvSpPr>
        <p:spPr>
          <a:xfrm>
            <a:off x="2681894" y="4262823"/>
            <a:ext cx="20777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系統化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會員帳號管理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4B341B34-C9EF-ECA2-0B27-CAA92252A50C}"/>
              </a:ext>
            </a:extLst>
          </p:cNvPr>
          <p:cNvSpPr/>
          <p:nvPr/>
        </p:nvSpPr>
        <p:spPr>
          <a:xfrm>
            <a:off x="5030539" y="1413165"/>
            <a:ext cx="2231403" cy="5177078"/>
          </a:xfrm>
          <a:prstGeom prst="roundRect">
            <a:avLst/>
          </a:prstGeom>
          <a:solidFill>
            <a:srgbClr val="3C4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63849D9-24D0-150F-DD89-24182BEB8AFD}"/>
              </a:ext>
            </a:extLst>
          </p:cNvPr>
          <p:cNvSpPr txBox="1"/>
          <p:nvPr/>
        </p:nvSpPr>
        <p:spPr>
          <a:xfrm>
            <a:off x="5410368" y="4262823"/>
            <a:ext cx="14710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易於瀏覽</a:t>
            </a: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商品頁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224C17D8-F392-467D-7289-772B123CC6E3}"/>
              </a:ext>
            </a:extLst>
          </p:cNvPr>
          <p:cNvSpPr/>
          <p:nvPr/>
        </p:nvSpPr>
        <p:spPr>
          <a:xfrm>
            <a:off x="9810972" y="1351209"/>
            <a:ext cx="2231403" cy="5239034"/>
          </a:xfrm>
          <a:prstGeom prst="roundRect">
            <a:avLst/>
          </a:prstGeom>
          <a:solidFill>
            <a:srgbClr val="6D5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FF3035-B4A8-69CF-0897-932684513DC1}"/>
              </a:ext>
            </a:extLst>
          </p:cNvPr>
          <p:cNvSpPr txBox="1"/>
          <p:nvPr/>
        </p:nvSpPr>
        <p:spPr>
          <a:xfrm>
            <a:off x="10110774" y="4262823"/>
            <a:ext cx="16317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分析統計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後臺管理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6" name="圖片 25" descr="一張含有 甜甜圈, 一半, 黑暗 的圖片&#10;&#10;自動產生的描述">
            <a:extLst>
              <a:ext uri="{FF2B5EF4-FFF2-40B4-BE49-F238E27FC236}">
                <a16:creationId xmlns:a16="http://schemas.microsoft.com/office/drawing/2014/main" id="{64CB569B-2A67-0DC8-83B6-B1C5389FF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836" y="1131136"/>
            <a:ext cx="561228" cy="561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圖片 26" descr="一張含有 建築物, 甜甜圈 的圖片&#10;&#10;自動產生的描述">
            <a:extLst>
              <a:ext uri="{FF2B5EF4-FFF2-40B4-BE49-F238E27FC236}">
                <a16:creationId xmlns:a16="http://schemas.microsoft.com/office/drawing/2014/main" id="{1FC96447-63B9-7D71-1A1C-AA990EA63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3" y="1107608"/>
            <a:ext cx="631074" cy="608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圖片 27" descr="一張含有 黑暗 的圖片&#10;&#10;自動產生的描述">
            <a:extLst>
              <a:ext uri="{FF2B5EF4-FFF2-40B4-BE49-F238E27FC236}">
                <a16:creationId xmlns:a16="http://schemas.microsoft.com/office/drawing/2014/main" id="{00BE8C50-0427-DF56-0FF5-6914061DC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113" y="1099442"/>
            <a:ext cx="650956" cy="6246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圖片 28" descr="一張含有 甜甜圈, 粉紅色, 裝飾 的圖片&#10;&#10;自動產生的描述">
            <a:extLst>
              <a:ext uri="{FF2B5EF4-FFF2-40B4-BE49-F238E27FC236}">
                <a16:creationId xmlns:a16="http://schemas.microsoft.com/office/drawing/2014/main" id="{61B724BE-AD2A-A6A7-08D1-B4A7E57F68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964" y="1131949"/>
            <a:ext cx="559602" cy="559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E6B7042-240E-F08F-BC81-2E625E8FD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11" y="1091038"/>
            <a:ext cx="660239" cy="641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橢圓 35">
            <a:extLst>
              <a:ext uri="{FF2B5EF4-FFF2-40B4-BE49-F238E27FC236}">
                <a16:creationId xmlns:a16="http://schemas.microsoft.com/office/drawing/2014/main" id="{9F9D341A-6A4A-3AED-5FE8-7F5C8D02B8D3}"/>
              </a:ext>
            </a:extLst>
          </p:cNvPr>
          <p:cNvSpPr>
            <a:spLocks noChangeAspect="1"/>
          </p:cNvSpPr>
          <p:nvPr/>
        </p:nvSpPr>
        <p:spPr>
          <a:xfrm>
            <a:off x="5192306" y="2318587"/>
            <a:ext cx="1908000" cy="1908000"/>
          </a:xfrm>
          <a:prstGeom prst="ellipse">
            <a:avLst/>
          </a:prstGeom>
          <a:blipFill>
            <a:blip r:embed="rId8"/>
            <a:srcRect/>
            <a:stretch>
              <a:fillRect l="-31291" t="-117947" r="-82411" b="-66987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32" name="圖片 31" descr="一張含有 個人, 運動, 體育競賽 的圖片&#10;&#10;自動產生的描述">
            <a:extLst>
              <a:ext uri="{FF2B5EF4-FFF2-40B4-BE49-F238E27FC236}">
                <a16:creationId xmlns:a16="http://schemas.microsoft.com/office/drawing/2014/main" id="{3E10112E-EB9B-AB2B-1DA1-BFF726CB229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4" t="9507" r="11127" b="50000"/>
          <a:stretch/>
        </p:blipFill>
        <p:spPr>
          <a:xfrm>
            <a:off x="9972248" y="2317739"/>
            <a:ext cx="1908848" cy="1908848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圖片 39" descr="一張含有 貓, 個人, 室內, 小男孩 的圖片&#10;&#10;自動產生的描述">
            <a:extLst>
              <a:ext uri="{FF2B5EF4-FFF2-40B4-BE49-F238E27FC236}">
                <a16:creationId xmlns:a16="http://schemas.microsoft.com/office/drawing/2014/main" id="{C041D575-E3F6-A8A3-EE75-052F1E2458F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10" t="-591" r="4710" b="25591"/>
          <a:stretch/>
        </p:blipFill>
        <p:spPr>
          <a:xfrm>
            <a:off x="7582456" y="2318587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圖片 41" descr="一張含有 個人, 室外 的圖片&#10;&#10;自動產生的描述">
            <a:extLst>
              <a:ext uri="{FF2B5EF4-FFF2-40B4-BE49-F238E27FC236}">
                <a16:creationId xmlns:a16="http://schemas.microsoft.com/office/drawing/2014/main" id="{E82325CA-479F-33EA-33B3-53B61DBEF07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6" b="12466"/>
          <a:stretch/>
        </p:blipFill>
        <p:spPr>
          <a:xfrm>
            <a:off x="2752657" y="2318587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圖片 43" descr="一張含有 個人, 小男孩, 年輕 的圖片&#10;&#10;自動產生的描述">
            <a:extLst>
              <a:ext uri="{FF2B5EF4-FFF2-40B4-BE49-F238E27FC236}">
                <a16:creationId xmlns:a16="http://schemas.microsoft.com/office/drawing/2014/main" id="{3E98ECBB-D3AA-80D8-4328-D9BC58B7A8E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-86" r="3223" b="86"/>
          <a:stretch/>
        </p:blipFill>
        <p:spPr>
          <a:xfrm>
            <a:off x="362080" y="2318587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336468BB-04F3-6A68-281E-9354BAB5650E}"/>
              </a:ext>
            </a:extLst>
          </p:cNvPr>
          <p:cNvSpPr txBox="1"/>
          <p:nvPr/>
        </p:nvSpPr>
        <p:spPr>
          <a:xfrm>
            <a:off x="335177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李秉翰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13B932C-131D-242F-8DD6-75D832D3F519}"/>
              </a:ext>
            </a:extLst>
          </p:cNvPr>
          <p:cNvSpPr txBox="1"/>
          <p:nvPr/>
        </p:nvSpPr>
        <p:spPr>
          <a:xfrm>
            <a:off x="2729242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劉郁貞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A06FFDD-4E3F-8769-7478-7EEA8E982423}"/>
              </a:ext>
            </a:extLst>
          </p:cNvPr>
          <p:cNvSpPr txBox="1"/>
          <p:nvPr/>
        </p:nvSpPr>
        <p:spPr>
          <a:xfrm>
            <a:off x="5189810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莊    惟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03F6496-504D-ED47-5A34-4C778BF064C8}"/>
              </a:ext>
            </a:extLst>
          </p:cNvPr>
          <p:cNvSpPr txBox="1"/>
          <p:nvPr/>
        </p:nvSpPr>
        <p:spPr>
          <a:xfrm>
            <a:off x="7583875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游書豪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4C49E1B-25D3-4A4D-4806-9863F59A387A}"/>
              </a:ext>
            </a:extLst>
          </p:cNvPr>
          <p:cNvSpPr txBox="1"/>
          <p:nvPr/>
        </p:nvSpPr>
        <p:spPr>
          <a:xfrm>
            <a:off x="9961315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柳承恩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58D55AF-8C59-FA72-F0E4-17AEC3AAB186}"/>
              </a:ext>
            </a:extLst>
          </p:cNvPr>
          <p:cNvSpPr txBox="1"/>
          <p:nvPr/>
        </p:nvSpPr>
        <p:spPr>
          <a:xfrm>
            <a:off x="448888" y="5039472"/>
            <a:ext cx="17011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輪播牆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社群照片牆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互動式地圖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商品客製化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86A747D-6813-F523-1C25-A69F3EDDF8AC}"/>
              </a:ext>
            </a:extLst>
          </p:cNvPr>
          <p:cNvSpPr txBox="1"/>
          <p:nvPr/>
        </p:nvSpPr>
        <p:spPr>
          <a:xfrm>
            <a:off x="2681894" y="5039472"/>
            <a:ext cx="22177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帳號申請管理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互動登入圖像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會員等級里程碑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商品訂單管理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A2F8D88-04E6-F466-3641-3D6A5B23CD5A}"/>
              </a:ext>
            </a:extLst>
          </p:cNvPr>
          <p:cNvSpPr txBox="1"/>
          <p:nvPr/>
        </p:nvSpPr>
        <p:spPr>
          <a:xfrm>
            <a:off x="5142461" y="5219009"/>
            <a:ext cx="2009154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商品清單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商品篩選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推薦商品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E0013249-6655-069B-202E-93AE0E7BBC2B}"/>
              </a:ext>
            </a:extLst>
          </p:cNvPr>
          <p:cNvSpPr txBox="1"/>
          <p:nvPr/>
        </p:nvSpPr>
        <p:spPr>
          <a:xfrm>
            <a:off x="7534202" y="5219009"/>
            <a:ext cx="2009154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加入購物車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購物車編輯商品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訂單資料傳送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A78F461F-EEE4-BC40-4A44-F797AA43651D}"/>
              </a:ext>
            </a:extLst>
          </p:cNvPr>
          <p:cNvSpPr txBox="1"/>
          <p:nvPr/>
        </p:nvSpPr>
        <p:spPr>
          <a:xfrm>
            <a:off x="9832597" y="5219009"/>
            <a:ext cx="2209777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訊息發佈管理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後臺資料處理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圖像化報表產出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45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配件, 項鍊 的圖片&#10;&#10;自動產生的描述">
            <a:extLst>
              <a:ext uri="{FF2B5EF4-FFF2-40B4-BE49-F238E27FC236}">
                <a16:creationId xmlns:a16="http://schemas.microsoft.com/office/drawing/2014/main" id="{DC9FA3EE-5273-C3B3-64F1-53AC17E2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14895" r="24569" b="12868"/>
          <a:stretch/>
        </p:blipFill>
        <p:spPr>
          <a:xfrm rot="10222513">
            <a:off x="4102599" y="4734118"/>
            <a:ext cx="4148690" cy="424776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F209905-232F-449A-A424-627C2DA07448}"/>
              </a:ext>
            </a:extLst>
          </p:cNvPr>
          <p:cNvSpPr txBox="1"/>
          <p:nvPr/>
        </p:nvSpPr>
        <p:spPr>
          <a:xfrm>
            <a:off x="3591099" y="409244"/>
            <a:ext cx="50098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0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40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大關鍵功能</a:t>
            </a:r>
            <a:endParaRPr lang="zh-TW" altLang="en-US" sz="4000" b="1" dirty="0">
              <a:solidFill>
                <a:srgbClr val="887868"/>
              </a:solidFill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57CBCBD6-4A67-A09C-D2EB-5E0A916DC7A0}"/>
              </a:ext>
            </a:extLst>
          </p:cNvPr>
          <p:cNvSpPr/>
          <p:nvPr/>
        </p:nvSpPr>
        <p:spPr>
          <a:xfrm>
            <a:off x="7470122" y="1353292"/>
            <a:ext cx="2132669" cy="5236952"/>
          </a:xfrm>
          <a:prstGeom prst="roundRect">
            <a:avLst/>
          </a:prstGeom>
          <a:solidFill>
            <a:srgbClr val="CA6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F07B50E-3220-A530-194B-EE1935808D38}"/>
              </a:ext>
            </a:extLst>
          </p:cNvPr>
          <p:cNvSpPr txBox="1"/>
          <p:nvPr/>
        </p:nvSpPr>
        <p:spPr>
          <a:xfrm>
            <a:off x="7770023" y="5310219"/>
            <a:ext cx="15594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重視體驗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購物車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F32FFF7-1B68-4D4C-05ED-48ECAAE7C036}"/>
              </a:ext>
            </a:extLst>
          </p:cNvPr>
          <p:cNvSpPr/>
          <p:nvPr/>
        </p:nvSpPr>
        <p:spPr>
          <a:xfrm>
            <a:off x="249385" y="1353292"/>
            <a:ext cx="2133391" cy="52369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0142B18-193B-18AA-65E8-21E2A38F3141}"/>
              </a:ext>
            </a:extLst>
          </p:cNvPr>
          <p:cNvSpPr txBox="1"/>
          <p:nvPr/>
        </p:nvSpPr>
        <p:spPr>
          <a:xfrm>
            <a:off x="223633" y="5310219"/>
            <a:ext cx="21848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互動多元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首頁</a:t>
            </a:r>
            <a:r>
              <a:rPr lang="en-US" altLang="zh-TW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關於我們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84908973-A07B-7512-59F8-0689C09666FE}"/>
              </a:ext>
            </a:extLst>
          </p:cNvPr>
          <p:cNvSpPr/>
          <p:nvPr/>
        </p:nvSpPr>
        <p:spPr>
          <a:xfrm>
            <a:off x="2590956" y="1351209"/>
            <a:ext cx="2231403" cy="5239034"/>
          </a:xfrm>
          <a:prstGeom prst="roundRect">
            <a:avLst/>
          </a:prstGeom>
          <a:solidFill>
            <a:srgbClr val="81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975465B-BAA0-51ED-5A6F-78CAD6EB8277}"/>
              </a:ext>
            </a:extLst>
          </p:cNvPr>
          <p:cNvSpPr txBox="1"/>
          <p:nvPr/>
        </p:nvSpPr>
        <p:spPr>
          <a:xfrm>
            <a:off x="2681894" y="5310219"/>
            <a:ext cx="20777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系統化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會員帳號管理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4B341B34-C9EF-ECA2-0B27-CAA92252A50C}"/>
              </a:ext>
            </a:extLst>
          </p:cNvPr>
          <p:cNvSpPr/>
          <p:nvPr/>
        </p:nvSpPr>
        <p:spPr>
          <a:xfrm>
            <a:off x="5030539" y="1413165"/>
            <a:ext cx="2231403" cy="5177078"/>
          </a:xfrm>
          <a:prstGeom prst="roundRect">
            <a:avLst/>
          </a:prstGeom>
          <a:solidFill>
            <a:srgbClr val="3C4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63849D9-24D0-150F-DD89-24182BEB8AFD}"/>
              </a:ext>
            </a:extLst>
          </p:cNvPr>
          <p:cNvSpPr txBox="1"/>
          <p:nvPr/>
        </p:nvSpPr>
        <p:spPr>
          <a:xfrm>
            <a:off x="5410368" y="5310219"/>
            <a:ext cx="14710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易於瀏覽</a:t>
            </a: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商品頁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224C17D8-F392-467D-7289-772B123CC6E3}"/>
              </a:ext>
            </a:extLst>
          </p:cNvPr>
          <p:cNvSpPr/>
          <p:nvPr/>
        </p:nvSpPr>
        <p:spPr>
          <a:xfrm>
            <a:off x="9810972" y="1351209"/>
            <a:ext cx="2231403" cy="5239034"/>
          </a:xfrm>
          <a:prstGeom prst="roundRect">
            <a:avLst/>
          </a:prstGeom>
          <a:solidFill>
            <a:srgbClr val="6D5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FF3035-B4A8-69CF-0897-932684513DC1}"/>
              </a:ext>
            </a:extLst>
          </p:cNvPr>
          <p:cNvSpPr txBox="1"/>
          <p:nvPr/>
        </p:nvSpPr>
        <p:spPr>
          <a:xfrm>
            <a:off x="10110774" y="5310219"/>
            <a:ext cx="16317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分析統計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後臺管理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6" name="圖片 25" descr="一張含有 甜甜圈, 一半, 黑暗 的圖片&#10;&#10;自動產生的描述">
            <a:extLst>
              <a:ext uri="{FF2B5EF4-FFF2-40B4-BE49-F238E27FC236}">
                <a16:creationId xmlns:a16="http://schemas.microsoft.com/office/drawing/2014/main" id="{64CB569B-2A67-0DC8-83B6-B1C5389FF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392836" y="1131136"/>
            <a:ext cx="561228" cy="561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圖片 26" descr="一張含有 建築物, 甜甜圈 的圖片&#10;&#10;自動產生的描述">
            <a:extLst>
              <a:ext uri="{FF2B5EF4-FFF2-40B4-BE49-F238E27FC236}">
                <a16:creationId xmlns:a16="http://schemas.microsoft.com/office/drawing/2014/main" id="{1FC96447-63B9-7D71-1A1C-AA990EA63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0543" y="1107608"/>
            <a:ext cx="631074" cy="608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圖片 27" descr="一張含有 黑暗 的圖片&#10;&#10;自動產生的描述">
            <a:extLst>
              <a:ext uri="{FF2B5EF4-FFF2-40B4-BE49-F238E27FC236}">
                <a16:creationId xmlns:a16="http://schemas.microsoft.com/office/drawing/2014/main" id="{00BE8C50-0427-DF56-0FF5-6914061DC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586113" y="1099442"/>
            <a:ext cx="650956" cy="6246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圖片 28" descr="一張含有 甜甜圈, 粉紅色, 裝飾 的圖片&#10;&#10;自動產生的描述">
            <a:extLst>
              <a:ext uri="{FF2B5EF4-FFF2-40B4-BE49-F238E27FC236}">
                <a16:creationId xmlns:a16="http://schemas.microsoft.com/office/drawing/2014/main" id="{61B724BE-AD2A-A6A7-08D1-B4A7E57F68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44964" y="1131949"/>
            <a:ext cx="559602" cy="559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E6B7042-240E-F08F-BC81-2E625E8FD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67411" y="1091038"/>
            <a:ext cx="660239" cy="641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橢圓 35">
            <a:extLst>
              <a:ext uri="{FF2B5EF4-FFF2-40B4-BE49-F238E27FC236}">
                <a16:creationId xmlns:a16="http://schemas.microsoft.com/office/drawing/2014/main" id="{9F9D341A-6A4A-3AED-5FE8-7F5C8D02B8D3}"/>
              </a:ext>
            </a:extLst>
          </p:cNvPr>
          <p:cNvSpPr>
            <a:spLocks noChangeAspect="1"/>
          </p:cNvSpPr>
          <p:nvPr/>
        </p:nvSpPr>
        <p:spPr>
          <a:xfrm>
            <a:off x="5192306" y="3365983"/>
            <a:ext cx="1908000" cy="1908000"/>
          </a:xfrm>
          <a:prstGeom prst="ellipse">
            <a:avLst/>
          </a:prstGeom>
          <a:blipFill>
            <a:blip r:embed="rId8"/>
            <a:srcRect/>
            <a:stretch>
              <a:fillRect l="-31291" t="-117947" r="-82411" b="-66987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32" name="圖片 31" descr="一張含有 個人, 運動, 體育競賽 的圖片&#10;&#10;自動產生的描述">
            <a:extLst>
              <a:ext uri="{FF2B5EF4-FFF2-40B4-BE49-F238E27FC236}">
                <a16:creationId xmlns:a16="http://schemas.microsoft.com/office/drawing/2014/main" id="{3E10112E-EB9B-AB2B-1DA1-BFF726CB229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4" t="9507" r="11127" b="50000"/>
          <a:stretch/>
        </p:blipFill>
        <p:spPr>
          <a:xfrm>
            <a:off x="9972248" y="3365135"/>
            <a:ext cx="1908848" cy="1908848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圖片 39" descr="一張含有 貓, 個人, 室內, 小男孩 的圖片&#10;&#10;自動產生的描述">
            <a:extLst>
              <a:ext uri="{FF2B5EF4-FFF2-40B4-BE49-F238E27FC236}">
                <a16:creationId xmlns:a16="http://schemas.microsoft.com/office/drawing/2014/main" id="{C041D575-E3F6-A8A3-EE75-052F1E2458F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10" t="-591" r="4710" b="25591"/>
          <a:stretch/>
        </p:blipFill>
        <p:spPr>
          <a:xfrm>
            <a:off x="7582456" y="3365983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圖片 41" descr="一張含有 個人, 室外 的圖片&#10;&#10;自動產生的描述">
            <a:extLst>
              <a:ext uri="{FF2B5EF4-FFF2-40B4-BE49-F238E27FC236}">
                <a16:creationId xmlns:a16="http://schemas.microsoft.com/office/drawing/2014/main" id="{E82325CA-479F-33EA-33B3-53B61DBEF07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6" b="12466"/>
          <a:stretch/>
        </p:blipFill>
        <p:spPr>
          <a:xfrm>
            <a:off x="2752657" y="3365983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圖片 43" descr="一張含有 個人, 小男孩, 年輕 的圖片&#10;&#10;自動產生的描述">
            <a:extLst>
              <a:ext uri="{FF2B5EF4-FFF2-40B4-BE49-F238E27FC236}">
                <a16:creationId xmlns:a16="http://schemas.microsoft.com/office/drawing/2014/main" id="{3E98ECBB-D3AA-80D8-4328-D9BC58B7A8E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-86" r="3223" b="86"/>
          <a:stretch/>
        </p:blipFill>
        <p:spPr>
          <a:xfrm>
            <a:off x="362080" y="3365983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336468BB-04F3-6A68-281E-9354BAB5650E}"/>
              </a:ext>
            </a:extLst>
          </p:cNvPr>
          <p:cNvSpPr txBox="1"/>
          <p:nvPr/>
        </p:nvSpPr>
        <p:spPr>
          <a:xfrm>
            <a:off x="335177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李秉翰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13B932C-131D-242F-8DD6-75D832D3F519}"/>
              </a:ext>
            </a:extLst>
          </p:cNvPr>
          <p:cNvSpPr txBox="1"/>
          <p:nvPr/>
        </p:nvSpPr>
        <p:spPr>
          <a:xfrm>
            <a:off x="2729242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劉郁貞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A06FFDD-4E3F-8769-7478-7EEA8E982423}"/>
              </a:ext>
            </a:extLst>
          </p:cNvPr>
          <p:cNvSpPr txBox="1"/>
          <p:nvPr/>
        </p:nvSpPr>
        <p:spPr>
          <a:xfrm>
            <a:off x="5189810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莊    惟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03F6496-504D-ED47-5A34-4C778BF064C8}"/>
              </a:ext>
            </a:extLst>
          </p:cNvPr>
          <p:cNvSpPr txBox="1"/>
          <p:nvPr/>
        </p:nvSpPr>
        <p:spPr>
          <a:xfrm>
            <a:off x="7583875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游書豪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4C49E1B-25D3-4A4D-4806-9863F59A387A}"/>
              </a:ext>
            </a:extLst>
          </p:cNvPr>
          <p:cNvSpPr txBox="1"/>
          <p:nvPr/>
        </p:nvSpPr>
        <p:spPr>
          <a:xfrm>
            <a:off x="9961315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柳承恩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4457D7F-F808-A1A2-8B55-E3E1C81528D3}"/>
              </a:ext>
            </a:extLst>
          </p:cNvPr>
          <p:cNvSpPr txBox="1"/>
          <p:nvPr/>
        </p:nvSpPr>
        <p:spPr>
          <a:xfrm>
            <a:off x="335177" y="2295734"/>
            <a:ext cx="196180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資訊工程師</a:t>
            </a:r>
            <a:b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前端、後端</a:t>
            </a: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81A61F4-E35F-C485-77F8-DE34F00CFED4}"/>
              </a:ext>
            </a:extLst>
          </p:cNvPr>
          <p:cNvSpPr txBox="1"/>
          <p:nvPr/>
        </p:nvSpPr>
        <p:spPr>
          <a:xfrm>
            <a:off x="2745868" y="2295734"/>
            <a:ext cx="196180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資訊工程師</a:t>
            </a:r>
            <a:b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前端、後端</a:t>
            </a: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9CB57E-E9E9-12AC-9540-40E6215AE1CD}"/>
              </a:ext>
            </a:extLst>
          </p:cNvPr>
          <p:cNvSpPr txBox="1"/>
          <p:nvPr/>
        </p:nvSpPr>
        <p:spPr>
          <a:xfrm>
            <a:off x="5173183" y="2295734"/>
            <a:ext cx="196180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資訊工程師</a:t>
            </a:r>
            <a:b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前端、後端</a:t>
            </a: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3CBC71D-9F22-E860-1BC9-6EF61C03CD28}"/>
              </a:ext>
            </a:extLst>
          </p:cNvPr>
          <p:cNvSpPr txBox="1"/>
          <p:nvPr/>
        </p:nvSpPr>
        <p:spPr>
          <a:xfrm>
            <a:off x="7550625" y="2295734"/>
            <a:ext cx="196180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資訊工程師</a:t>
            </a:r>
            <a:b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前端、後端</a:t>
            </a: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3639F1-8CDA-687D-FA34-598EC09D0CF5}"/>
              </a:ext>
            </a:extLst>
          </p:cNvPr>
          <p:cNvSpPr txBox="1"/>
          <p:nvPr/>
        </p:nvSpPr>
        <p:spPr>
          <a:xfrm>
            <a:off x="9977943" y="2295734"/>
            <a:ext cx="196180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資訊工程師</a:t>
            </a:r>
            <a:b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前端、後端</a:t>
            </a: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5251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形 6">
            <a:extLst>
              <a:ext uri="{FF2B5EF4-FFF2-40B4-BE49-F238E27FC236}">
                <a16:creationId xmlns:a16="http://schemas.microsoft.com/office/drawing/2014/main" id="{276AAF01-228D-4218-BFF6-66642A946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731" y="-902945"/>
            <a:ext cx="5083898" cy="507807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054020A-DE55-4ED1-9509-52E3FDC6AC47}"/>
              </a:ext>
            </a:extLst>
          </p:cNvPr>
          <p:cNvSpPr txBox="1">
            <a:spLocks/>
          </p:cNvSpPr>
          <p:nvPr/>
        </p:nvSpPr>
        <p:spPr>
          <a:xfrm>
            <a:off x="3449731" y="970682"/>
            <a:ext cx="5165540" cy="1770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TW" altLang="en-US" sz="5400" b="1" dirty="0">
                <a:solidFill>
                  <a:srgbClr val="79AB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專題成果</a:t>
            </a:r>
            <a:r>
              <a:rPr lang="en-US" altLang="zh-TW" sz="5400" b="1" dirty="0">
                <a:solidFill>
                  <a:srgbClr val="79AB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3DAB6E36-5146-4085-B315-EDABC41DC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0102" y="3379594"/>
            <a:ext cx="2177419" cy="7462346"/>
          </a:xfrm>
          <a:prstGeom prst="rect">
            <a:avLst/>
          </a:prstGeom>
        </p:spPr>
      </p:pic>
      <p:pic>
        <p:nvPicPr>
          <p:cNvPr id="10" name="圖形 9">
            <a:extLst>
              <a:ext uri="{FF2B5EF4-FFF2-40B4-BE49-F238E27FC236}">
                <a16:creationId xmlns:a16="http://schemas.microsoft.com/office/drawing/2014/main" id="{23654930-E5FF-4160-A4D1-ED6A11168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0323" y="3566403"/>
            <a:ext cx="2546611" cy="7462345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D884A50D-C45F-4929-9668-00E634EBD0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21970" y="3831859"/>
            <a:ext cx="2241683" cy="746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9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4132</TotalTime>
  <Words>319</Words>
  <Application>Microsoft Macintosh PowerPoint</Application>
  <PresentationFormat>寬螢幕</PresentationFormat>
  <Paragraphs>87</Paragraphs>
  <Slides>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微軟正黑體</vt:lpstr>
      <vt:lpstr>微軟正黑體</vt:lpstr>
      <vt:lpstr>Arial</vt:lpstr>
      <vt:lpstr>Calibri</vt:lpstr>
      <vt:lpstr>Office 佈景主題</vt:lpstr>
      <vt:lpstr>日式甜甜圈烘焙屋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i-pc-140</dc:creator>
  <cp:lastModifiedBy>書豪 游</cp:lastModifiedBy>
  <cp:revision>78</cp:revision>
  <cp:lastPrinted>2022-08-18T07:20:22Z</cp:lastPrinted>
  <dcterms:created xsi:type="dcterms:W3CDTF">2020-01-06T02:51:57Z</dcterms:created>
  <dcterms:modified xsi:type="dcterms:W3CDTF">2022-08-23T02:43:23Z</dcterms:modified>
</cp:coreProperties>
</file>